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6"/>
  </p:normalViewPr>
  <p:slideViewPr>
    <p:cSldViewPr snapToGrid="0" snapToObjects="1">
      <p:cViewPr varScale="1">
        <p:scale>
          <a:sx n="107" d="100"/>
          <a:sy n="107" d="100"/>
        </p:scale>
        <p:origin x="64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38C75-ADBC-9448-B3D0-E29D9900599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0B9FB-08B8-4A4E-9D92-169567FF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1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2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45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6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84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6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16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37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9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5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B9FB-08B8-4A4E-9D92-169567FFFE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4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3133-7987-2442-80DF-406E47D7F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FA31C-1E0F-D644-AEE9-DF3EDD563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B1C43-FFB7-B14D-8A4C-67134E97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CB00-7F4E-F843-9CF7-F2551E58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4B105-B891-DC45-B5A0-DA6688F7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8555-BEAF-C24A-B926-C06E75CB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FA7C7-EE86-F74B-ABCF-C26545A11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3CD6-178E-FC41-972D-9F7EA380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628E6-5C37-2A4E-9626-306F54AB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3EC77-D4F8-E84D-A6F4-8D6C97F7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17FF2-0ABC-5149-806F-E98B44454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878C6-00BC-8E43-8257-C9DC69E22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8F4EC-5B60-724D-A6C3-AD62D0FC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54713-21F7-E04F-9DBF-5E0ADBC1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D1C1-CC9C-C243-BE2E-A687E7F4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4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E27E-80EE-2540-9D75-A36F4113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D2AC-319D-0D48-BC2B-2357F570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FF05A-4AED-254E-BE96-B8A18BCC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6018-6258-BA4C-B211-E8EFC8E3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3A64-3A3A-F949-BACD-147FD514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586D-486C-FF45-9616-C18CE24F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19A96-B896-2742-8448-7565C5C98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0BD5-7080-4B41-8C8C-00E8E54A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57C5-0B10-0F41-A2BE-D3090903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F22E-1755-F347-9690-65D56191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33EB-D447-E44C-8DE0-2D9EF158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360C-88A8-BE4C-99D8-D5FEFADF5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BE253-AAE2-8A45-A004-BB202825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D8F19-30EC-234A-AECB-939D0AF8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E106D-BED6-BE4C-8BBB-0748ADC9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0ED65-7CAD-3E49-8431-413BA367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DA67-8579-DC46-8AFE-922AA109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D6AB-569A-FE4B-9C9F-F67C3A9A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AD6E8-178B-E346-BA10-FCCF707ED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B91F4-002B-9348-B8D4-66DBCF558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657CF-1609-4441-8CD7-6932425E9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17122-177F-2C46-A109-794E247F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91959-0C43-FC4D-AAB0-B921A579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76090-7FA8-5743-A59D-64AEE588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8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F86C-51A5-1647-87CF-E89D31CF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55F12-B224-7A42-BBC2-883ABDF1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542E7-386B-B64D-9E15-FC56280D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52CF5-0850-244F-A31F-475E6039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5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C99A7-50A4-F047-80DC-9A7B6358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E0B8C-AD1D-6148-B790-0D83B8B4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7ADB5-229D-EC48-B1DE-ACA92562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24DE-4E13-4F4D-B994-81AF3EFE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1087-8647-6243-A22F-93E8C72D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C1ED4-9BB1-5644-A233-CBE045928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F0FE7-51F5-FE46-B6D6-438C0255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6DB35-D024-2844-BD66-A510FBEE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6D9E3-05FA-D04E-8CB8-5DFA04EB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B55C-F077-1145-94F7-E29D47F2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7DDBE-C66C-2F49-88CA-DED480C5F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F616A-4505-E04E-AA25-E3EF1C013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8EC69-D8CF-FA4A-8DFF-60AFA5A7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66C4-B05A-BD45-96C1-0FDD6DA4CE5F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23539-907B-3B4B-95FE-070E9666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23A01-B288-F046-B224-26DBDED5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C9F5-740E-594C-A132-41275389C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6DB1F-4F52-1542-96DE-1A1E9D76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EBE75-CB4C-0940-8EA0-FD5ACC21A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CC74A-B0F3-FC49-9EFC-CF6196D0F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61EB66C4-B05A-BD45-96C1-0FDD6DA4CE5F}" type="datetimeFigureOut">
              <a:rPr lang="en-US" smtClean="0"/>
              <a:pPr/>
              <a:t>10/8/18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39D36-7352-774D-8BF8-9A184DF38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C985C-43BF-B543-AAE2-59415338E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B362C9F5-740E-594C-A132-41275389CD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2D16-9858-614A-AC27-30C661DBB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777" y="1435747"/>
            <a:ext cx="8786446" cy="1119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4449F0-702F-164F-82CD-861E29353EED}"/>
              </a:ext>
            </a:extLst>
          </p:cNvPr>
          <p:cNvSpPr txBox="1"/>
          <p:nvPr/>
        </p:nvSpPr>
        <p:spPr>
          <a:xfrm>
            <a:off x="1702777" y="2743200"/>
            <a:ext cx="8786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Financial Education for High School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34D90-5E83-B34B-9043-8F052499973B}"/>
              </a:ext>
            </a:extLst>
          </p:cNvPr>
          <p:cNvSpPr txBox="1"/>
          <p:nvPr/>
        </p:nvSpPr>
        <p:spPr>
          <a:xfrm>
            <a:off x="2445326" y="5153890"/>
            <a:ext cx="7301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State Bar of Texas 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Bankruptcy Law Section</a:t>
            </a:r>
          </a:p>
          <a:p>
            <a:pPr algn="ctr"/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Managing Your Money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CDA4B-B5DE-7B42-8F98-9A5282B0D9E3}"/>
              </a:ext>
            </a:extLst>
          </p:cNvPr>
          <p:cNvSpPr txBox="1"/>
          <p:nvPr/>
        </p:nvSpPr>
        <p:spPr>
          <a:xfrm>
            <a:off x="588818" y="1530927"/>
            <a:ext cx="110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Saving Accounts and Investments: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C5F05-720B-9D47-8133-84352DFFB488}"/>
              </a:ext>
            </a:extLst>
          </p:cNvPr>
          <p:cNvSpPr txBox="1"/>
          <p:nvPr/>
        </p:nvSpPr>
        <p:spPr>
          <a:xfrm>
            <a:off x="588818" y="2521527"/>
            <a:ext cx="1073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Tip: Saving money, even just a little, is paying yourself first. The habit of saving is more important than the amount you save!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C1F005-A88D-364E-B81A-F6262D5D31AB}"/>
              </a:ext>
            </a:extLst>
          </p:cNvPr>
          <p:cNvSpPr txBox="1"/>
          <p:nvPr/>
        </p:nvSpPr>
        <p:spPr>
          <a:xfrm>
            <a:off x="1046019" y="3696793"/>
            <a:ext cx="668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Most employers offer 401K Retirement Accounts to which you may contribute monthly.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594ABD-95CE-5948-A9A1-81172E6B3DA8}"/>
              </a:ext>
            </a:extLst>
          </p:cNvPr>
          <p:cNvSpPr txBox="1"/>
          <p:nvPr/>
        </p:nvSpPr>
        <p:spPr>
          <a:xfrm>
            <a:off x="1046019" y="5241391"/>
            <a:ext cx="668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If your employer doesn’t offer a 401K, you may still invest in an individual Retirement Account, or IRA.</a:t>
            </a:r>
          </a:p>
        </p:txBody>
      </p:sp>
    </p:spTree>
    <p:extLst>
      <p:ext uri="{BB962C8B-B14F-4D97-AF65-F5344CB8AC3E}">
        <p14:creationId xmlns:p14="http://schemas.microsoft.com/office/powerpoint/2010/main" val="7062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Managing Your Money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A9CA9-D065-DB4E-B18A-1BAEB16D6AFD}"/>
              </a:ext>
            </a:extLst>
          </p:cNvPr>
          <p:cNvSpPr/>
          <p:nvPr/>
        </p:nvSpPr>
        <p:spPr>
          <a:xfrm>
            <a:off x="2978727" y="5334000"/>
            <a:ext cx="193964" cy="8312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E9103-D8C2-8645-80BC-9082B2DAE301}"/>
              </a:ext>
            </a:extLst>
          </p:cNvPr>
          <p:cNvSpPr/>
          <p:nvPr/>
        </p:nvSpPr>
        <p:spPr>
          <a:xfrm>
            <a:off x="3172691" y="5280540"/>
            <a:ext cx="193964" cy="13658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21323-85BA-5348-93BF-963EA905D527}"/>
              </a:ext>
            </a:extLst>
          </p:cNvPr>
          <p:cNvSpPr/>
          <p:nvPr/>
        </p:nvSpPr>
        <p:spPr>
          <a:xfrm>
            <a:off x="3366655" y="5170429"/>
            <a:ext cx="193964" cy="2466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1B392-E633-8445-BC75-2F987AEDF064}"/>
              </a:ext>
            </a:extLst>
          </p:cNvPr>
          <p:cNvSpPr/>
          <p:nvPr/>
        </p:nvSpPr>
        <p:spPr>
          <a:xfrm>
            <a:off x="3560619" y="5089043"/>
            <a:ext cx="193964" cy="32808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617445-E97F-4146-B421-E59D5BFAE449}"/>
              </a:ext>
            </a:extLst>
          </p:cNvPr>
          <p:cNvSpPr/>
          <p:nvPr/>
        </p:nvSpPr>
        <p:spPr>
          <a:xfrm>
            <a:off x="3754583" y="5017232"/>
            <a:ext cx="193964" cy="39989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4FC51A-5245-3545-A5C4-7DE5E4EE003E}"/>
              </a:ext>
            </a:extLst>
          </p:cNvPr>
          <p:cNvSpPr/>
          <p:nvPr/>
        </p:nvSpPr>
        <p:spPr>
          <a:xfrm>
            <a:off x="3948547" y="4926270"/>
            <a:ext cx="193964" cy="4908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E264FB-5874-0043-930E-68E656B349BB}"/>
              </a:ext>
            </a:extLst>
          </p:cNvPr>
          <p:cNvSpPr/>
          <p:nvPr/>
        </p:nvSpPr>
        <p:spPr>
          <a:xfrm>
            <a:off x="4142511" y="4792222"/>
            <a:ext cx="193964" cy="6249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A37474-4A22-8C4F-99A9-A91A6D661A7B}"/>
              </a:ext>
            </a:extLst>
          </p:cNvPr>
          <p:cNvSpPr/>
          <p:nvPr/>
        </p:nvSpPr>
        <p:spPr>
          <a:xfrm>
            <a:off x="4336475" y="4653386"/>
            <a:ext cx="193964" cy="763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5707FA-B5AF-534E-AC6E-7DD21C52F490}"/>
              </a:ext>
            </a:extLst>
          </p:cNvPr>
          <p:cNvSpPr/>
          <p:nvPr/>
        </p:nvSpPr>
        <p:spPr>
          <a:xfrm>
            <a:off x="4530439" y="4572000"/>
            <a:ext cx="193964" cy="84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05AE05-8C08-6445-B49B-EDE347475664}"/>
              </a:ext>
            </a:extLst>
          </p:cNvPr>
          <p:cNvSpPr/>
          <p:nvPr/>
        </p:nvSpPr>
        <p:spPr>
          <a:xfrm>
            <a:off x="4724403" y="4485826"/>
            <a:ext cx="193964" cy="931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D2445B-BB0E-1749-8A57-937BB33330D2}"/>
              </a:ext>
            </a:extLst>
          </p:cNvPr>
          <p:cNvSpPr/>
          <p:nvPr/>
        </p:nvSpPr>
        <p:spPr>
          <a:xfrm>
            <a:off x="4918367" y="4366140"/>
            <a:ext cx="193964" cy="10509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6D956-4219-634B-9E06-2995F8D62642}"/>
              </a:ext>
            </a:extLst>
          </p:cNvPr>
          <p:cNvSpPr/>
          <p:nvPr/>
        </p:nvSpPr>
        <p:spPr>
          <a:xfrm>
            <a:off x="5112331" y="4222517"/>
            <a:ext cx="193964" cy="11946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AA3AF9-69FE-F746-874A-562D0CBE6CB0}"/>
              </a:ext>
            </a:extLst>
          </p:cNvPr>
          <p:cNvSpPr/>
          <p:nvPr/>
        </p:nvSpPr>
        <p:spPr>
          <a:xfrm>
            <a:off x="5306295" y="4165069"/>
            <a:ext cx="193964" cy="12520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A019CD-5379-CD48-930E-853FBFB46610}"/>
              </a:ext>
            </a:extLst>
          </p:cNvPr>
          <p:cNvSpPr/>
          <p:nvPr/>
        </p:nvSpPr>
        <p:spPr>
          <a:xfrm>
            <a:off x="5500259" y="4107619"/>
            <a:ext cx="193964" cy="130950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8DC997-5894-504C-A7E1-04241BD0BA2F}"/>
              </a:ext>
            </a:extLst>
          </p:cNvPr>
          <p:cNvSpPr/>
          <p:nvPr/>
        </p:nvSpPr>
        <p:spPr>
          <a:xfrm>
            <a:off x="5694223" y="4021445"/>
            <a:ext cx="193964" cy="13956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65099C-BBE8-924F-A52D-C7779466E552}"/>
              </a:ext>
            </a:extLst>
          </p:cNvPr>
          <p:cNvSpPr/>
          <p:nvPr/>
        </p:nvSpPr>
        <p:spPr>
          <a:xfrm>
            <a:off x="5888187" y="3935272"/>
            <a:ext cx="193964" cy="14818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C4372B-2C62-C34F-AC06-945885665811}"/>
              </a:ext>
            </a:extLst>
          </p:cNvPr>
          <p:cNvSpPr/>
          <p:nvPr/>
        </p:nvSpPr>
        <p:spPr>
          <a:xfrm>
            <a:off x="6082151" y="3814854"/>
            <a:ext cx="193964" cy="1602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1BB929-C2D7-1F40-8FEE-8904F34EC601}"/>
              </a:ext>
            </a:extLst>
          </p:cNvPr>
          <p:cNvSpPr/>
          <p:nvPr/>
        </p:nvSpPr>
        <p:spPr>
          <a:xfrm>
            <a:off x="6276115" y="3727490"/>
            <a:ext cx="193964" cy="1689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7CE9F1-8431-4649-BD33-1B0822D4A435}"/>
              </a:ext>
            </a:extLst>
          </p:cNvPr>
          <p:cNvSpPr/>
          <p:nvPr/>
        </p:nvSpPr>
        <p:spPr>
          <a:xfrm>
            <a:off x="6470079" y="3634303"/>
            <a:ext cx="193964" cy="17828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A9C1F7-920F-6D4E-B829-DE6390D17457}"/>
              </a:ext>
            </a:extLst>
          </p:cNvPr>
          <p:cNvSpPr/>
          <p:nvPr/>
        </p:nvSpPr>
        <p:spPr>
          <a:xfrm>
            <a:off x="6664043" y="3570237"/>
            <a:ext cx="193964" cy="18468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F00B67-5864-0E49-816A-E18CD25DA841}"/>
              </a:ext>
            </a:extLst>
          </p:cNvPr>
          <p:cNvSpPr/>
          <p:nvPr/>
        </p:nvSpPr>
        <p:spPr>
          <a:xfrm>
            <a:off x="6858007" y="3482874"/>
            <a:ext cx="193964" cy="1934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7018DE5-274D-844C-B2A5-C3B336B2662F}"/>
              </a:ext>
            </a:extLst>
          </p:cNvPr>
          <p:cNvSpPr/>
          <p:nvPr/>
        </p:nvSpPr>
        <p:spPr>
          <a:xfrm>
            <a:off x="7051971" y="3354742"/>
            <a:ext cx="193964" cy="206238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D748E32-6F25-F042-B762-D71832BB82D7}"/>
              </a:ext>
            </a:extLst>
          </p:cNvPr>
          <p:cNvSpPr/>
          <p:nvPr/>
        </p:nvSpPr>
        <p:spPr>
          <a:xfrm>
            <a:off x="7245935" y="3220785"/>
            <a:ext cx="193964" cy="21963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58DFEF0-1DCB-F843-9059-D0D3B980AD3E}"/>
              </a:ext>
            </a:extLst>
          </p:cNvPr>
          <p:cNvSpPr/>
          <p:nvPr/>
        </p:nvSpPr>
        <p:spPr>
          <a:xfrm>
            <a:off x="7439899" y="3090232"/>
            <a:ext cx="193964" cy="232689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9B508F2-4B38-F340-8E6D-527DD329B0BF}"/>
              </a:ext>
            </a:extLst>
          </p:cNvPr>
          <p:cNvSpPr/>
          <p:nvPr/>
        </p:nvSpPr>
        <p:spPr>
          <a:xfrm>
            <a:off x="7633863" y="2974554"/>
            <a:ext cx="193964" cy="24425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0392C1E-30AB-6A42-AB39-8AEF5439719C}"/>
              </a:ext>
            </a:extLst>
          </p:cNvPr>
          <p:cNvSpPr/>
          <p:nvPr/>
        </p:nvSpPr>
        <p:spPr>
          <a:xfrm>
            <a:off x="7827827" y="2853369"/>
            <a:ext cx="193964" cy="25637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E3EABEA-3577-0143-A77B-CFDFE3798456}"/>
              </a:ext>
            </a:extLst>
          </p:cNvPr>
          <p:cNvSpPr/>
          <p:nvPr/>
        </p:nvSpPr>
        <p:spPr>
          <a:xfrm>
            <a:off x="8021791" y="2807677"/>
            <a:ext cx="193964" cy="2609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5FDAAE-C345-F147-8F15-51BC4CC29A57}"/>
              </a:ext>
            </a:extLst>
          </p:cNvPr>
          <p:cNvSpPr/>
          <p:nvPr/>
        </p:nvSpPr>
        <p:spPr>
          <a:xfrm>
            <a:off x="8215755" y="2760785"/>
            <a:ext cx="193964" cy="26563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A7E55F-6A6B-F047-8406-869F783D7181}"/>
              </a:ext>
            </a:extLst>
          </p:cNvPr>
          <p:cNvSpPr/>
          <p:nvPr/>
        </p:nvSpPr>
        <p:spPr>
          <a:xfrm>
            <a:off x="8409719" y="2671591"/>
            <a:ext cx="193964" cy="2745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4A1DD91-D75C-3843-8923-88566AF1F803}"/>
              </a:ext>
            </a:extLst>
          </p:cNvPr>
          <p:cNvSpPr/>
          <p:nvPr/>
        </p:nvSpPr>
        <p:spPr>
          <a:xfrm>
            <a:off x="8603683" y="2526322"/>
            <a:ext cx="193964" cy="2890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43FF21-875F-5B4A-8C04-61861269E733}"/>
              </a:ext>
            </a:extLst>
          </p:cNvPr>
          <p:cNvSpPr/>
          <p:nvPr/>
        </p:nvSpPr>
        <p:spPr>
          <a:xfrm>
            <a:off x="8797647" y="2472489"/>
            <a:ext cx="193964" cy="2944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1330235-3AAB-0549-9934-73705E9ED736}"/>
              </a:ext>
            </a:extLst>
          </p:cNvPr>
          <p:cNvSpPr/>
          <p:nvPr/>
        </p:nvSpPr>
        <p:spPr>
          <a:xfrm>
            <a:off x="8991611" y="2426676"/>
            <a:ext cx="193964" cy="29904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3A8B1E6-BB10-8340-9AD0-90B5435E4240}"/>
              </a:ext>
            </a:extLst>
          </p:cNvPr>
          <p:cNvSpPr/>
          <p:nvPr/>
        </p:nvSpPr>
        <p:spPr>
          <a:xfrm>
            <a:off x="9185575" y="2310062"/>
            <a:ext cx="193964" cy="31070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119836-4C89-1148-B28D-24CF2B1ACF74}"/>
              </a:ext>
            </a:extLst>
          </p:cNvPr>
          <p:cNvSpPr/>
          <p:nvPr/>
        </p:nvSpPr>
        <p:spPr>
          <a:xfrm>
            <a:off x="9379539" y="2165683"/>
            <a:ext cx="193964" cy="3251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074AE6-3E98-7D46-9A39-922E2C01FAA2}"/>
              </a:ext>
            </a:extLst>
          </p:cNvPr>
          <p:cNvSpPr/>
          <p:nvPr/>
        </p:nvSpPr>
        <p:spPr>
          <a:xfrm>
            <a:off x="9573503" y="2027320"/>
            <a:ext cx="193964" cy="33887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6BE460B-9CD1-C64A-AC10-153E5B30491E}"/>
              </a:ext>
            </a:extLst>
          </p:cNvPr>
          <p:cNvSpPr/>
          <p:nvPr/>
        </p:nvSpPr>
        <p:spPr>
          <a:xfrm>
            <a:off x="9767467" y="1940168"/>
            <a:ext cx="193964" cy="34766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AE96B4-DECA-524B-B8C5-E15436A5B3EA}"/>
              </a:ext>
            </a:extLst>
          </p:cNvPr>
          <p:cNvSpPr/>
          <p:nvPr/>
        </p:nvSpPr>
        <p:spPr>
          <a:xfrm>
            <a:off x="9961431" y="1851479"/>
            <a:ext cx="193964" cy="3565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8AA5DA-C322-5E42-AF7D-A2C47DD7E310}"/>
              </a:ext>
            </a:extLst>
          </p:cNvPr>
          <p:cNvSpPr/>
          <p:nvPr/>
        </p:nvSpPr>
        <p:spPr>
          <a:xfrm>
            <a:off x="10155395" y="1752600"/>
            <a:ext cx="193964" cy="3664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4B7A935-0DC0-6D41-9C73-559762F8ECA0}"/>
              </a:ext>
            </a:extLst>
          </p:cNvPr>
          <p:cNvSpPr/>
          <p:nvPr/>
        </p:nvSpPr>
        <p:spPr>
          <a:xfrm>
            <a:off x="10349359" y="1652954"/>
            <a:ext cx="193964" cy="3764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060AA-C918-2C44-B2F6-F73785EEB428}"/>
              </a:ext>
            </a:extLst>
          </p:cNvPr>
          <p:cNvSpPr txBox="1"/>
          <p:nvPr/>
        </p:nvSpPr>
        <p:spPr>
          <a:xfrm>
            <a:off x="1513462" y="1344167"/>
            <a:ext cx="2011318" cy="420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$400,000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$350,000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$300,000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$250,000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$200,000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$150,000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$100,000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$50,000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$0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7EB2F-8880-0A41-9D6E-7187E45BD7B8}"/>
              </a:ext>
            </a:extLst>
          </p:cNvPr>
          <p:cNvSpPr txBox="1"/>
          <p:nvPr/>
        </p:nvSpPr>
        <p:spPr>
          <a:xfrm>
            <a:off x="1258360" y="5685219"/>
            <a:ext cx="964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“$250 per month savings contribution for 40 years at 5% interest.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Total investment is $120,000, with a return of $400,000.”</a:t>
            </a:r>
          </a:p>
        </p:txBody>
      </p:sp>
    </p:spTree>
    <p:extLst>
      <p:ext uri="{BB962C8B-B14F-4D97-AF65-F5344CB8AC3E}">
        <p14:creationId xmlns:p14="http://schemas.microsoft.com/office/powerpoint/2010/main" val="5973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Financial Planning Pyramid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880FE-1ECF-A043-8D8F-D4C3B8F27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97" y="1643269"/>
            <a:ext cx="6012086" cy="4671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D02C97-42D5-4649-B385-3A0BE96A8C17}"/>
              </a:ext>
            </a:extLst>
          </p:cNvPr>
          <p:cNvSpPr txBox="1"/>
          <p:nvPr/>
        </p:nvSpPr>
        <p:spPr>
          <a:xfrm>
            <a:off x="5671929" y="1775791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Highest Risk – Highest Earnings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B0DD93-C3D1-5D43-93E2-4ED5C891F8C3}"/>
              </a:ext>
            </a:extLst>
          </p:cNvPr>
          <p:cNvSpPr txBox="1"/>
          <p:nvPr/>
        </p:nvSpPr>
        <p:spPr>
          <a:xfrm>
            <a:off x="7321902" y="5334000"/>
            <a:ext cx="2955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Lowest Risk – Lower Earnings</a:t>
            </a:r>
          </a:p>
        </p:txBody>
      </p:sp>
    </p:spTree>
    <p:extLst>
      <p:ext uri="{BB962C8B-B14F-4D97-AF65-F5344CB8AC3E}">
        <p14:creationId xmlns:p14="http://schemas.microsoft.com/office/powerpoint/2010/main" val="3038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9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Reaching Your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EF5D7-9877-F746-BC95-AB737CF70BC6}"/>
              </a:ext>
            </a:extLst>
          </p:cNvPr>
          <p:cNvSpPr txBox="1"/>
          <p:nvPr/>
        </p:nvSpPr>
        <p:spPr>
          <a:xfrm>
            <a:off x="601921" y="1525091"/>
            <a:ext cx="9965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Saving money and paying cash is the best way to purchase items you may need or want.</a:t>
            </a:r>
          </a:p>
          <a:p>
            <a:r>
              <a:rPr lang="en-US" sz="3200" dirty="0">
                <a:latin typeface="Helvetica" pitchFamily="2" charset="0"/>
              </a:rPr>
              <a:t>How do you start saving to reach you financial goal?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36C9E-4F99-2F40-98A8-3DB52B45F958}"/>
              </a:ext>
            </a:extLst>
          </p:cNvPr>
          <p:cNvSpPr txBox="1"/>
          <p:nvPr/>
        </p:nvSpPr>
        <p:spPr>
          <a:xfrm>
            <a:off x="601921" y="3279245"/>
            <a:ext cx="511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vetica" pitchFamily="2" charset="0"/>
              </a:rPr>
              <a:t>Four Step Planning Process: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B1408-ED0D-B348-8FF6-E390F0378853}"/>
              </a:ext>
            </a:extLst>
          </p:cNvPr>
          <p:cNvSpPr txBox="1"/>
          <p:nvPr/>
        </p:nvSpPr>
        <p:spPr>
          <a:xfrm>
            <a:off x="1934818" y="3986959"/>
            <a:ext cx="416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Helvetica" pitchFamily="2" charset="0"/>
              </a:rPr>
              <a:t>Assess you Needs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08C86-4411-3E41-80FE-D890D556C1DC}"/>
              </a:ext>
            </a:extLst>
          </p:cNvPr>
          <p:cNvSpPr txBox="1"/>
          <p:nvPr/>
        </p:nvSpPr>
        <p:spPr>
          <a:xfrm>
            <a:off x="1934818" y="4572432"/>
            <a:ext cx="416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400" dirty="0">
                <a:latin typeface="Helvetica" pitchFamily="2" charset="0"/>
              </a:rPr>
              <a:t>Set 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41707-B455-2F4D-86D0-88CBE1D77A4D}"/>
              </a:ext>
            </a:extLst>
          </p:cNvPr>
          <p:cNvSpPr txBox="1"/>
          <p:nvPr/>
        </p:nvSpPr>
        <p:spPr>
          <a:xfrm>
            <a:off x="1934818" y="5157905"/>
            <a:ext cx="416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400" dirty="0">
                <a:latin typeface="Helvetica" pitchFamily="2" charset="0"/>
              </a:rPr>
              <a:t>Make a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3773B-EBD9-174E-BCA7-05BD3510EAED}"/>
              </a:ext>
            </a:extLst>
          </p:cNvPr>
          <p:cNvSpPr txBox="1"/>
          <p:nvPr/>
        </p:nvSpPr>
        <p:spPr>
          <a:xfrm>
            <a:off x="1934818" y="5743378"/>
            <a:ext cx="416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400" dirty="0">
                <a:latin typeface="Helvetica" pitchFamily="2" charset="0"/>
              </a:rPr>
              <a:t>Take Action</a:t>
            </a:r>
          </a:p>
        </p:txBody>
      </p:sp>
    </p:spTree>
    <p:extLst>
      <p:ext uri="{BB962C8B-B14F-4D97-AF65-F5344CB8AC3E}">
        <p14:creationId xmlns:p14="http://schemas.microsoft.com/office/powerpoint/2010/main" val="34863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2" grpId="0"/>
      <p:bldP spid="5" grpId="0"/>
      <p:bldP spid="6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9C120-5D5B-334F-A89B-D478C910EC46}"/>
              </a:ext>
            </a:extLst>
          </p:cNvPr>
          <p:cNvSpPr txBox="1"/>
          <p:nvPr/>
        </p:nvSpPr>
        <p:spPr>
          <a:xfrm>
            <a:off x="569843" y="1643270"/>
            <a:ext cx="59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CREDIT CARDS: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62E28-1EFF-AD48-A4E5-7E94811B011A}"/>
              </a:ext>
            </a:extLst>
          </p:cNvPr>
          <p:cNvSpPr txBox="1"/>
          <p:nvPr/>
        </p:nvSpPr>
        <p:spPr>
          <a:xfrm>
            <a:off x="569843" y="2382366"/>
            <a:ext cx="612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Helvetica Oblique" pitchFamily="2" charset="0"/>
              </a:rPr>
              <a:t>Enjoy paying bills? Sign on for life!!!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EFEFF-6204-E44F-A417-F041D88787E3}"/>
              </a:ext>
            </a:extLst>
          </p:cNvPr>
          <p:cNvSpPr txBox="1"/>
          <p:nvPr/>
        </p:nvSpPr>
        <p:spPr>
          <a:xfrm>
            <a:off x="1192696" y="3372944"/>
            <a:ext cx="9024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What is credit? – Credit is a service that lets you buy something now and pay for it later.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27ED6-E717-1C4A-B3F8-464B86BAB587}"/>
              </a:ext>
            </a:extLst>
          </p:cNvPr>
          <p:cNvSpPr txBox="1"/>
          <p:nvPr/>
        </p:nvSpPr>
        <p:spPr>
          <a:xfrm>
            <a:off x="1192696" y="4786933"/>
            <a:ext cx="759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Tip: Remember, </a:t>
            </a: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CREDIT CARDS = DEBT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1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7" grpId="0"/>
      <p:bldP spid="8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9C120-5D5B-334F-A89B-D478C910EC46}"/>
              </a:ext>
            </a:extLst>
          </p:cNvPr>
          <p:cNvSpPr txBox="1"/>
          <p:nvPr/>
        </p:nvSpPr>
        <p:spPr>
          <a:xfrm>
            <a:off x="569843" y="1643270"/>
            <a:ext cx="861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Credit is easy to get, easy to abuse!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62E28-1EFF-AD48-A4E5-7E94811B011A}"/>
              </a:ext>
            </a:extLst>
          </p:cNvPr>
          <p:cNvSpPr txBox="1"/>
          <p:nvPr/>
        </p:nvSpPr>
        <p:spPr>
          <a:xfrm>
            <a:off x="569843" y="2651452"/>
            <a:ext cx="612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Credit Costs: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EFEFF-6204-E44F-A417-F041D88787E3}"/>
              </a:ext>
            </a:extLst>
          </p:cNvPr>
          <p:cNvSpPr txBox="1"/>
          <p:nvPr/>
        </p:nvSpPr>
        <p:spPr>
          <a:xfrm>
            <a:off x="1192696" y="3264124"/>
            <a:ext cx="9024730" cy="114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Interest rates on purchases, from 12% to 29.99%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The length of time given to repay the debt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27ED6-E717-1C4A-B3F8-464B86BAB587}"/>
              </a:ext>
            </a:extLst>
          </p:cNvPr>
          <p:cNvSpPr txBox="1"/>
          <p:nvPr/>
        </p:nvSpPr>
        <p:spPr>
          <a:xfrm>
            <a:off x="1192696" y="5178032"/>
            <a:ext cx="759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Tip: Don’t go overboard with credit!</a:t>
            </a:r>
          </a:p>
        </p:txBody>
      </p:sp>
    </p:spTree>
    <p:extLst>
      <p:ext uri="{BB962C8B-B14F-4D97-AF65-F5344CB8AC3E}">
        <p14:creationId xmlns:p14="http://schemas.microsoft.com/office/powerpoint/2010/main" val="4169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9C120-5D5B-334F-A89B-D478C910EC46}"/>
              </a:ext>
            </a:extLst>
          </p:cNvPr>
          <p:cNvSpPr txBox="1"/>
          <p:nvPr/>
        </p:nvSpPr>
        <p:spPr>
          <a:xfrm>
            <a:off x="397565" y="1657218"/>
            <a:ext cx="861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Minimum Payment Blues 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427BB-E70E-3F4A-8E08-8D90E3C55A9C}"/>
              </a:ext>
            </a:extLst>
          </p:cNvPr>
          <p:cNvSpPr txBox="1"/>
          <p:nvPr/>
        </p:nvSpPr>
        <p:spPr>
          <a:xfrm>
            <a:off x="384314" y="2386215"/>
            <a:ext cx="7792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Compare how long it takes to pay off credit card debts by making the minimum payment each month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B8921-243B-1744-9F9C-4922C16AFAFE}"/>
              </a:ext>
            </a:extLst>
          </p:cNvPr>
          <p:cNvSpPr txBox="1"/>
          <p:nvPr/>
        </p:nvSpPr>
        <p:spPr>
          <a:xfrm>
            <a:off x="397565" y="3432754"/>
            <a:ext cx="1114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Helvetica Oblique" pitchFamily="2" charset="0"/>
              </a:rPr>
              <a:t>Making the Minimum Monthly Payment (4% of the balance owed or $20, whichever is greater):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1E63D-96BC-004D-B059-36DC7441F750}"/>
              </a:ext>
            </a:extLst>
          </p:cNvPr>
          <p:cNvSpPr txBox="1"/>
          <p:nvPr/>
        </p:nvSpPr>
        <p:spPr>
          <a:xfrm>
            <a:off x="234121" y="3883255"/>
            <a:ext cx="239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Credit Amount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76F84-CB39-C74C-917D-B4ED3521EA48}"/>
              </a:ext>
            </a:extLst>
          </p:cNvPr>
          <p:cNvSpPr txBox="1"/>
          <p:nvPr/>
        </p:nvSpPr>
        <p:spPr>
          <a:xfrm>
            <a:off x="2665370" y="3883255"/>
            <a:ext cx="180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APR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83442-C4AD-4B46-A0FE-64130026C711}"/>
              </a:ext>
            </a:extLst>
          </p:cNvPr>
          <p:cNvSpPr txBox="1"/>
          <p:nvPr/>
        </p:nvSpPr>
        <p:spPr>
          <a:xfrm>
            <a:off x="4609022" y="3883255"/>
            <a:ext cx="251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Years to Pay Off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71771-8BF5-3643-A26C-AD8FDB00D1CC}"/>
              </a:ext>
            </a:extLst>
          </p:cNvPr>
          <p:cNvSpPr txBox="1"/>
          <p:nvPr/>
        </p:nvSpPr>
        <p:spPr>
          <a:xfrm>
            <a:off x="7266608" y="3883255"/>
            <a:ext cx="225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Total Interest Paid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27763-082A-DB4F-A037-A619A13A8E6E}"/>
              </a:ext>
            </a:extLst>
          </p:cNvPr>
          <p:cNvSpPr txBox="1"/>
          <p:nvPr/>
        </p:nvSpPr>
        <p:spPr>
          <a:xfrm>
            <a:off x="9659150" y="3883255"/>
            <a:ext cx="187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Total Paid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E1E92-B523-D446-9162-3781C2DC2044}"/>
              </a:ext>
            </a:extLst>
          </p:cNvPr>
          <p:cNvSpPr txBox="1"/>
          <p:nvPr/>
        </p:nvSpPr>
        <p:spPr>
          <a:xfrm>
            <a:off x="234121" y="4391880"/>
            <a:ext cx="239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$2500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27A70-63E4-3B46-9E9C-32325200725B}"/>
              </a:ext>
            </a:extLst>
          </p:cNvPr>
          <p:cNvSpPr txBox="1"/>
          <p:nvPr/>
        </p:nvSpPr>
        <p:spPr>
          <a:xfrm>
            <a:off x="2665370" y="4391880"/>
            <a:ext cx="180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21%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8CFE7-FE25-984F-BA89-6F5890C6F864}"/>
              </a:ext>
            </a:extLst>
          </p:cNvPr>
          <p:cNvSpPr txBox="1"/>
          <p:nvPr/>
        </p:nvSpPr>
        <p:spPr>
          <a:xfrm>
            <a:off x="4609022" y="4391880"/>
            <a:ext cx="251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40 years, 8 months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655783-E30B-3645-A7E5-9F219478CF39}"/>
              </a:ext>
            </a:extLst>
          </p:cNvPr>
          <p:cNvSpPr txBox="1"/>
          <p:nvPr/>
        </p:nvSpPr>
        <p:spPr>
          <a:xfrm>
            <a:off x="7266608" y="4391880"/>
            <a:ext cx="225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$11,894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FC564C-6B16-1048-BAB1-4DC6BE604FF6}"/>
              </a:ext>
            </a:extLst>
          </p:cNvPr>
          <p:cNvSpPr txBox="1"/>
          <p:nvPr/>
        </p:nvSpPr>
        <p:spPr>
          <a:xfrm>
            <a:off x="9659150" y="4391880"/>
            <a:ext cx="187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$14,394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301F95-92D4-B540-8801-EE7AC5D4AE61}"/>
              </a:ext>
            </a:extLst>
          </p:cNvPr>
          <p:cNvSpPr txBox="1"/>
          <p:nvPr/>
        </p:nvSpPr>
        <p:spPr>
          <a:xfrm>
            <a:off x="397566" y="5073222"/>
            <a:ext cx="985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Helvetica Oblique" pitchFamily="2" charset="0"/>
              </a:rPr>
              <a:t>Making Payment of $100 per Month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E7275-5E85-E848-8113-1103A73EFF55}"/>
              </a:ext>
            </a:extLst>
          </p:cNvPr>
          <p:cNvSpPr txBox="1"/>
          <p:nvPr/>
        </p:nvSpPr>
        <p:spPr>
          <a:xfrm>
            <a:off x="205302" y="5581847"/>
            <a:ext cx="239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Credit Amount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EAB4D0-B927-9C4A-A7F8-C28C1BF6B222}"/>
              </a:ext>
            </a:extLst>
          </p:cNvPr>
          <p:cNvSpPr txBox="1"/>
          <p:nvPr/>
        </p:nvSpPr>
        <p:spPr>
          <a:xfrm>
            <a:off x="2636551" y="5581847"/>
            <a:ext cx="180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APR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DDB1E2-D33E-9C42-ADE2-DF1F39BFE430}"/>
              </a:ext>
            </a:extLst>
          </p:cNvPr>
          <p:cNvSpPr txBox="1"/>
          <p:nvPr/>
        </p:nvSpPr>
        <p:spPr>
          <a:xfrm>
            <a:off x="4580203" y="5581847"/>
            <a:ext cx="251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Years to Pay Off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5CD8FB-7663-174E-92E7-9A4347D8677A}"/>
              </a:ext>
            </a:extLst>
          </p:cNvPr>
          <p:cNvSpPr txBox="1"/>
          <p:nvPr/>
        </p:nvSpPr>
        <p:spPr>
          <a:xfrm>
            <a:off x="7237789" y="5581847"/>
            <a:ext cx="225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Total Interest Paid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EDDAD6-7825-7948-BE8B-6F4AE2437819}"/>
              </a:ext>
            </a:extLst>
          </p:cNvPr>
          <p:cNvSpPr txBox="1"/>
          <p:nvPr/>
        </p:nvSpPr>
        <p:spPr>
          <a:xfrm>
            <a:off x="9630331" y="5581847"/>
            <a:ext cx="187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Total Paid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F9AACF-AA08-AB41-A9B2-C26D12CAB2B0}"/>
              </a:ext>
            </a:extLst>
          </p:cNvPr>
          <p:cNvSpPr txBox="1"/>
          <p:nvPr/>
        </p:nvSpPr>
        <p:spPr>
          <a:xfrm>
            <a:off x="205302" y="6090472"/>
            <a:ext cx="239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$2500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E42A59-5E58-FF40-A8FF-DB46C76254FF}"/>
              </a:ext>
            </a:extLst>
          </p:cNvPr>
          <p:cNvSpPr txBox="1"/>
          <p:nvPr/>
        </p:nvSpPr>
        <p:spPr>
          <a:xfrm>
            <a:off x="2636551" y="6090472"/>
            <a:ext cx="180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21%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D2484C-6FAE-A940-97B4-073D52145D67}"/>
              </a:ext>
            </a:extLst>
          </p:cNvPr>
          <p:cNvSpPr txBox="1"/>
          <p:nvPr/>
        </p:nvSpPr>
        <p:spPr>
          <a:xfrm>
            <a:off x="4580203" y="6090472"/>
            <a:ext cx="251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3 years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737042-489A-2248-BB6A-B9EEE45C4814}"/>
              </a:ext>
            </a:extLst>
          </p:cNvPr>
          <p:cNvSpPr txBox="1"/>
          <p:nvPr/>
        </p:nvSpPr>
        <p:spPr>
          <a:xfrm>
            <a:off x="7237789" y="6090472"/>
            <a:ext cx="225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$906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753B47-6367-1E4A-B833-68AC49098853}"/>
              </a:ext>
            </a:extLst>
          </p:cNvPr>
          <p:cNvSpPr txBox="1"/>
          <p:nvPr/>
        </p:nvSpPr>
        <p:spPr>
          <a:xfrm>
            <a:off x="9630331" y="6090472"/>
            <a:ext cx="187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$3,406</a:t>
            </a:r>
          </a:p>
        </p:txBody>
      </p:sp>
    </p:spTree>
    <p:extLst>
      <p:ext uri="{BB962C8B-B14F-4D97-AF65-F5344CB8AC3E}">
        <p14:creationId xmlns:p14="http://schemas.microsoft.com/office/powerpoint/2010/main" val="27089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2" grpId="0"/>
      <p:bldP spid="5" grpId="0"/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9C120-5D5B-334F-A89B-D478C910EC46}"/>
              </a:ext>
            </a:extLst>
          </p:cNvPr>
          <p:cNvSpPr txBox="1"/>
          <p:nvPr/>
        </p:nvSpPr>
        <p:spPr>
          <a:xfrm>
            <a:off x="397564" y="1657218"/>
            <a:ext cx="1117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Other Ways to Pay, a.k.a. ‘Creative Accounting’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427BB-E70E-3F4A-8E08-8D90E3C55A9C}"/>
              </a:ext>
            </a:extLst>
          </p:cNvPr>
          <p:cNvSpPr txBox="1"/>
          <p:nvPr/>
        </p:nvSpPr>
        <p:spPr>
          <a:xfrm>
            <a:off x="384313" y="2386215"/>
            <a:ext cx="1094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Say you want to purchase a television for $500. How much will you actually pay when you purchase it different ways?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61BF9F-027A-AB44-BD49-169091DEA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24750"/>
              </p:ext>
            </p:extLst>
          </p:nvPr>
        </p:nvGraphicFramePr>
        <p:xfrm>
          <a:off x="397565" y="3617841"/>
          <a:ext cx="11396868" cy="2621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124">
                  <a:extLst>
                    <a:ext uri="{9D8B030D-6E8A-4147-A177-3AD203B41FA5}">
                      <a16:colId xmlns:a16="http://schemas.microsoft.com/office/drawing/2014/main" val="3113287838"/>
                    </a:ext>
                  </a:extLst>
                </a:gridCol>
                <a:gridCol w="1628124">
                  <a:extLst>
                    <a:ext uri="{9D8B030D-6E8A-4147-A177-3AD203B41FA5}">
                      <a16:colId xmlns:a16="http://schemas.microsoft.com/office/drawing/2014/main" val="1798748687"/>
                    </a:ext>
                  </a:extLst>
                </a:gridCol>
                <a:gridCol w="1628124">
                  <a:extLst>
                    <a:ext uri="{9D8B030D-6E8A-4147-A177-3AD203B41FA5}">
                      <a16:colId xmlns:a16="http://schemas.microsoft.com/office/drawing/2014/main" val="110410174"/>
                    </a:ext>
                  </a:extLst>
                </a:gridCol>
                <a:gridCol w="1628124">
                  <a:extLst>
                    <a:ext uri="{9D8B030D-6E8A-4147-A177-3AD203B41FA5}">
                      <a16:colId xmlns:a16="http://schemas.microsoft.com/office/drawing/2014/main" val="1113417699"/>
                    </a:ext>
                  </a:extLst>
                </a:gridCol>
                <a:gridCol w="1628124">
                  <a:extLst>
                    <a:ext uri="{9D8B030D-6E8A-4147-A177-3AD203B41FA5}">
                      <a16:colId xmlns:a16="http://schemas.microsoft.com/office/drawing/2014/main" val="104875719"/>
                    </a:ext>
                  </a:extLst>
                </a:gridCol>
                <a:gridCol w="1628124">
                  <a:extLst>
                    <a:ext uri="{9D8B030D-6E8A-4147-A177-3AD203B41FA5}">
                      <a16:colId xmlns:a16="http://schemas.microsoft.com/office/drawing/2014/main" val="651548369"/>
                    </a:ext>
                  </a:extLst>
                </a:gridCol>
                <a:gridCol w="1628124">
                  <a:extLst>
                    <a:ext uri="{9D8B030D-6E8A-4147-A177-3AD203B41FA5}">
                      <a16:colId xmlns:a16="http://schemas.microsoft.com/office/drawing/2014/main" val="827490677"/>
                    </a:ext>
                  </a:extLst>
                </a:gridCol>
              </a:tblGrid>
              <a:tr h="691297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Financing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Sales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Payoff Period (Months)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Monthly Payment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Total Paid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Interest Paid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Effective Interest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233012"/>
                  </a:ext>
                </a:extLst>
              </a:tr>
              <a:tr h="395027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$500.00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$500.00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053839"/>
                  </a:ext>
                </a:extLst>
              </a:tr>
              <a:tr h="395027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Layaway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$500.00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$166.67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$500.00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848673"/>
                  </a:ext>
                </a:extLst>
              </a:tr>
              <a:tr h="458647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Credit Card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$500.00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$25.00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$600.00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$100.00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1670878"/>
                  </a:ext>
                </a:extLst>
              </a:tr>
              <a:tr h="458647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Rent to 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$500.00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$50.00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$1,200.00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$700.00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Helvetica" pitchFamily="2" charset="0"/>
                        </a:rPr>
                        <a:t>140%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9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9C120-5D5B-334F-A89B-D478C910EC46}"/>
              </a:ext>
            </a:extLst>
          </p:cNvPr>
          <p:cNvSpPr txBox="1"/>
          <p:nvPr/>
        </p:nvSpPr>
        <p:spPr>
          <a:xfrm>
            <a:off x="397564" y="1657218"/>
            <a:ext cx="1117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Interest Rates on Other Types of Loans: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E863F-B3CF-494B-A73B-1305BB53B548}"/>
              </a:ext>
            </a:extLst>
          </p:cNvPr>
          <p:cNvSpPr txBox="1"/>
          <p:nvPr/>
        </p:nvSpPr>
        <p:spPr>
          <a:xfrm>
            <a:off x="808383" y="2597427"/>
            <a:ext cx="917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Bank Loan – up to 10% per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F3E89-346E-244E-9FEE-A24DC5FA94DF}"/>
              </a:ext>
            </a:extLst>
          </p:cNvPr>
          <p:cNvSpPr txBox="1"/>
          <p:nvPr/>
        </p:nvSpPr>
        <p:spPr>
          <a:xfrm>
            <a:off x="808383" y="3122137"/>
            <a:ext cx="917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Pawn Shop Loans – up to 240% per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0A0FB-C58C-B34A-8FFA-78C30645954A}"/>
              </a:ext>
            </a:extLst>
          </p:cNvPr>
          <p:cNvSpPr txBox="1"/>
          <p:nvPr/>
        </p:nvSpPr>
        <p:spPr>
          <a:xfrm>
            <a:off x="808383" y="3646847"/>
            <a:ext cx="917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Payday Loans – up to 400% per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11276-551A-9F48-8A33-1FE00A8F720B}"/>
              </a:ext>
            </a:extLst>
          </p:cNvPr>
          <p:cNvSpPr txBox="1"/>
          <p:nvPr/>
        </p:nvSpPr>
        <p:spPr>
          <a:xfrm>
            <a:off x="808383" y="4171557"/>
            <a:ext cx="917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Credit Card Cash Advance Loans – up to 600% per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5CA7A-250D-1348-B4C7-D92538DE2603}"/>
              </a:ext>
            </a:extLst>
          </p:cNvPr>
          <p:cNvSpPr txBox="1"/>
          <p:nvPr/>
        </p:nvSpPr>
        <p:spPr>
          <a:xfrm>
            <a:off x="397564" y="5512905"/>
            <a:ext cx="852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Helvetica Bold Oblique" pitchFamily="2" charset="0"/>
              </a:rPr>
              <a:t>TIP: READ THE FINE PRINT!!!</a:t>
            </a:r>
          </a:p>
        </p:txBody>
      </p:sp>
    </p:spTree>
    <p:extLst>
      <p:ext uri="{BB962C8B-B14F-4D97-AF65-F5344CB8AC3E}">
        <p14:creationId xmlns:p14="http://schemas.microsoft.com/office/powerpoint/2010/main" val="32624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5" grpId="0"/>
      <p:bldP spid="9" grpId="0"/>
      <p:bldP spid="10" grpId="0"/>
      <p:bldP spid="1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Types of Debt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9C120-5D5B-334F-A89B-D478C910EC46}"/>
              </a:ext>
            </a:extLst>
          </p:cNvPr>
          <p:cNvSpPr txBox="1"/>
          <p:nvPr/>
        </p:nvSpPr>
        <p:spPr>
          <a:xfrm>
            <a:off x="510208" y="1511444"/>
            <a:ext cx="1117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So what secured debt could I incur?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D445D-3F5A-A849-8CB9-C43504AA25D3}"/>
              </a:ext>
            </a:extLst>
          </p:cNvPr>
          <p:cNvSpPr txBox="1"/>
          <p:nvPr/>
        </p:nvSpPr>
        <p:spPr>
          <a:xfrm>
            <a:off x="715617" y="2137240"/>
            <a:ext cx="418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Buying a car –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E88FF-0327-3C40-AA44-F71CB99A83B2}"/>
              </a:ext>
            </a:extLst>
          </p:cNvPr>
          <p:cNvSpPr txBox="1"/>
          <p:nvPr/>
        </p:nvSpPr>
        <p:spPr>
          <a:xfrm>
            <a:off x="715617" y="3846771"/>
            <a:ext cx="462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Buying a home 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D6101-4D30-114F-8964-BC28A6B92E7F}"/>
              </a:ext>
            </a:extLst>
          </p:cNvPr>
          <p:cNvSpPr txBox="1"/>
          <p:nvPr/>
        </p:nvSpPr>
        <p:spPr>
          <a:xfrm>
            <a:off x="1351722" y="2641405"/>
            <a:ext cx="8547652" cy="88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Watch the interest rates on car loans, and read the contract.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If you don’t make payments, your car could be repossessed!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09B07C-0D8F-FF4C-9FB1-57631C1B0150}"/>
              </a:ext>
            </a:extLst>
          </p:cNvPr>
          <p:cNvSpPr txBox="1"/>
          <p:nvPr/>
        </p:nvSpPr>
        <p:spPr>
          <a:xfrm>
            <a:off x="1351722" y="4349457"/>
            <a:ext cx="9952382" cy="2129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Use the SMART plan to save money for a down payment on the home you plan to buy.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Keep an eye on interest rates; certain types of mortgages can be bad news.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Try to pay more principal debt owed each month. This will help you earn equity in your home.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If you stop making mortgage payments, your house could be placed in foreclosure!</a:t>
            </a:r>
          </a:p>
        </p:txBody>
      </p:sp>
    </p:spTree>
    <p:extLst>
      <p:ext uri="{BB962C8B-B14F-4D97-AF65-F5344CB8AC3E}">
        <p14:creationId xmlns:p14="http://schemas.microsoft.com/office/powerpoint/2010/main" val="26717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2" grpId="0"/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Real World Situations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6DBF5-5AD8-5F4D-976A-81D239380986}"/>
              </a:ext>
            </a:extLst>
          </p:cNvPr>
          <p:cNvSpPr txBox="1"/>
          <p:nvPr/>
        </p:nvSpPr>
        <p:spPr>
          <a:xfrm>
            <a:off x="332510" y="1524000"/>
            <a:ext cx="5430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There are situations you will face in the next few years that can impact your financial future for many years to come.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567AA09C-BFCB-9340-8640-C5A27CD4C366}"/>
              </a:ext>
            </a:extLst>
          </p:cNvPr>
          <p:cNvSpPr/>
          <p:nvPr/>
        </p:nvSpPr>
        <p:spPr>
          <a:xfrm>
            <a:off x="332509" y="4267200"/>
            <a:ext cx="484632" cy="48463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E14F8-0206-384F-B67F-EF6C3A2422B6}"/>
              </a:ext>
            </a:extLst>
          </p:cNvPr>
          <p:cNvSpPr txBox="1"/>
          <p:nvPr/>
        </p:nvSpPr>
        <p:spPr>
          <a:xfrm>
            <a:off x="914401" y="4155573"/>
            <a:ext cx="437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Smart decisions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1CCA5-0F24-7C4A-B456-08B53388D86B}"/>
              </a:ext>
            </a:extLst>
          </p:cNvPr>
          <p:cNvSpPr txBox="1"/>
          <p:nvPr/>
        </p:nvSpPr>
        <p:spPr>
          <a:xfrm>
            <a:off x="914401" y="4808554"/>
            <a:ext cx="484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Now will give you more options for the future.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EF8DC-99DD-7B45-8123-695D1BD50105}"/>
              </a:ext>
            </a:extLst>
          </p:cNvPr>
          <p:cNvSpPr/>
          <p:nvPr/>
        </p:nvSpPr>
        <p:spPr>
          <a:xfrm>
            <a:off x="6096000" y="1344167"/>
            <a:ext cx="6096000" cy="54168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3A2DD-EC91-BC45-9F49-7FE8893913CA}"/>
              </a:ext>
            </a:extLst>
          </p:cNvPr>
          <p:cNvSpPr txBox="1"/>
          <p:nvPr/>
        </p:nvSpPr>
        <p:spPr>
          <a:xfrm>
            <a:off x="6456218" y="1662545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" pitchFamily="2" charset="0"/>
              </a:rPr>
              <a:t>College / Employment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CECDC8-3ECE-E64B-A4C9-30B75CC49253}"/>
              </a:ext>
            </a:extLst>
          </p:cNvPr>
          <p:cNvSpPr txBox="1"/>
          <p:nvPr/>
        </p:nvSpPr>
        <p:spPr>
          <a:xfrm>
            <a:off x="6456218" y="2452255"/>
            <a:ext cx="5181600" cy="336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Helvetica" pitchFamily="2" charset="0"/>
              </a:rPr>
              <a:t>Student Loans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Helvetica" pitchFamily="2" charset="0"/>
              </a:rPr>
              <a:t>Living within a Budget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Helvetica" pitchFamily="2" charset="0"/>
              </a:rPr>
              <a:t>Renting an Apartment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Helvetica" pitchFamily="2" charset="0"/>
              </a:rPr>
              <a:t>Buying a Home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Helvetica" pitchFamily="2" charset="0"/>
              </a:rPr>
              <a:t>Credit Cards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Helvetica" pitchFamily="2" charset="0"/>
              </a:rPr>
              <a:t>Saving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3799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5" grpId="0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357808" y="429767"/>
            <a:ext cx="1150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Interest Rate Savings Comparison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6A1B5E-9E3F-6A46-89B9-CBBE12835FE2}"/>
              </a:ext>
            </a:extLst>
          </p:cNvPr>
          <p:cNvSpPr txBox="1"/>
          <p:nvPr/>
        </p:nvSpPr>
        <p:spPr>
          <a:xfrm>
            <a:off x="198783" y="1357420"/>
            <a:ext cx="439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2011 Chevrolet Camaro 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3.6L V6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8517A-CCDF-144E-86E7-4A5167E3C334}"/>
              </a:ext>
            </a:extLst>
          </p:cNvPr>
          <p:cNvSpPr txBox="1"/>
          <p:nvPr/>
        </p:nvSpPr>
        <p:spPr>
          <a:xfrm>
            <a:off x="198783" y="1778818"/>
            <a:ext cx="2544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Price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7D95E-2CA7-D341-BA71-CBA41F1BAFC1}"/>
              </a:ext>
            </a:extLst>
          </p:cNvPr>
          <p:cNvSpPr txBox="1"/>
          <p:nvPr/>
        </p:nvSpPr>
        <p:spPr>
          <a:xfrm>
            <a:off x="198785" y="2202887"/>
            <a:ext cx="25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Down Payment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DCEE0-CB66-2B4B-955D-A4416ACD54EE}"/>
              </a:ext>
            </a:extLst>
          </p:cNvPr>
          <p:cNvSpPr txBox="1"/>
          <p:nvPr/>
        </p:nvSpPr>
        <p:spPr>
          <a:xfrm>
            <a:off x="198785" y="2626956"/>
            <a:ext cx="25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Amount Financed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5A04A-6DE2-A04B-B2EF-DA986DC69E41}"/>
              </a:ext>
            </a:extLst>
          </p:cNvPr>
          <p:cNvSpPr txBox="1"/>
          <p:nvPr/>
        </p:nvSpPr>
        <p:spPr>
          <a:xfrm>
            <a:off x="198784" y="3051025"/>
            <a:ext cx="25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Interest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FF830-4C2E-DC46-AAF2-D46BBDB23504}"/>
              </a:ext>
            </a:extLst>
          </p:cNvPr>
          <p:cNvSpPr txBox="1"/>
          <p:nvPr/>
        </p:nvSpPr>
        <p:spPr>
          <a:xfrm>
            <a:off x="2743201" y="1778818"/>
            <a:ext cx="160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$23,530.00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5C1A8C-517F-854A-9FD6-6B41F32D2EE4}"/>
              </a:ext>
            </a:extLst>
          </p:cNvPr>
          <p:cNvSpPr txBox="1"/>
          <p:nvPr/>
        </p:nvSpPr>
        <p:spPr>
          <a:xfrm>
            <a:off x="2743203" y="2202887"/>
            <a:ext cx="160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-$2,500.00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8F281-6BB5-8F41-A6C7-52B3271A9417}"/>
              </a:ext>
            </a:extLst>
          </p:cNvPr>
          <p:cNvSpPr txBox="1"/>
          <p:nvPr/>
        </p:nvSpPr>
        <p:spPr>
          <a:xfrm>
            <a:off x="2743203" y="2626956"/>
            <a:ext cx="160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$21,030.00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2C74C3-8262-7349-B592-6BA73FFF311F}"/>
              </a:ext>
            </a:extLst>
          </p:cNvPr>
          <p:cNvSpPr txBox="1"/>
          <p:nvPr/>
        </p:nvSpPr>
        <p:spPr>
          <a:xfrm>
            <a:off x="2743202" y="3051025"/>
            <a:ext cx="160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6.41%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7B8A7-E4CD-B24F-9ED0-16A8B03C072B}"/>
              </a:ext>
            </a:extLst>
          </p:cNvPr>
          <p:cNvSpPr txBox="1"/>
          <p:nvPr/>
        </p:nvSpPr>
        <p:spPr>
          <a:xfrm>
            <a:off x="6301409" y="1357420"/>
            <a:ext cx="439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2011 Chevrolet Camaro 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3.6L V6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5157D3-F1A3-2C41-8C08-C7A0D58B22E4}"/>
              </a:ext>
            </a:extLst>
          </p:cNvPr>
          <p:cNvSpPr txBox="1"/>
          <p:nvPr/>
        </p:nvSpPr>
        <p:spPr>
          <a:xfrm>
            <a:off x="6301409" y="1778818"/>
            <a:ext cx="2544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Price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9705B5-328E-1E4E-92A3-75720B5695F7}"/>
              </a:ext>
            </a:extLst>
          </p:cNvPr>
          <p:cNvSpPr txBox="1"/>
          <p:nvPr/>
        </p:nvSpPr>
        <p:spPr>
          <a:xfrm>
            <a:off x="6301411" y="2202887"/>
            <a:ext cx="25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Down Payment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1639FD-4058-B446-80BB-017FC1DE97C5}"/>
              </a:ext>
            </a:extLst>
          </p:cNvPr>
          <p:cNvSpPr txBox="1"/>
          <p:nvPr/>
        </p:nvSpPr>
        <p:spPr>
          <a:xfrm>
            <a:off x="6301411" y="2626956"/>
            <a:ext cx="25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Amount Financed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1C1DEF-DB1C-3F44-AE17-D9DCE32C3E24}"/>
              </a:ext>
            </a:extLst>
          </p:cNvPr>
          <p:cNvSpPr txBox="1"/>
          <p:nvPr/>
        </p:nvSpPr>
        <p:spPr>
          <a:xfrm>
            <a:off x="8845827" y="1778818"/>
            <a:ext cx="160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$23,530.00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40230C-5D73-C947-BF6A-F9D46E0C1508}"/>
              </a:ext>
            </a:extLst>
          </p:cNvPr>
          <p:cNvSpPr txBox="1"/>
          <p:nvPr/>
        </p:nvSpPr>
        <p:spPr>
          <a:xfrm>
            <a:off x="8845829" y="2202887"/>
            <a:ext cx="160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-$2,500.00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21E42-7729-7342-840C-F4C072A5B56C}"/>
              </a:ext>
            </a:extLst>
          </p:cNvPr>
          <p:cNvSpPr txBox="1"/>
          <p:nvPr/>
        </p:nvSpPr>
        <p:spPr>
          <a:xfrm>
            <a:off x="8845829" y="2626956"/>
            <a:ext cx="160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$21,030.00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B598E19-EF48-C94E-8570-F28E0A62F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65916"/>
              </p:ext>
            </p:extLst>
          </p:nvPr>
        </p:nvGraphicFramePr>
        <p:xfrm>
          <a:off x="198783" y="3560433"/>
          <a:ext cx="5751444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861">
                  <a:extLst>
                    <a:ext uri="{9D8B030D-6E8A-4147-A177-3AD203B41FA5}">
                      <a16:colId xmlns:a16="http://schemas.microsoft.com/office/drawing/2014/main" val="2076623223"/>
                    </a:ext>
                  </a:extLst>
                </a:gridCol>
                <a:gridCol w="1437861">
                  <a:extLst>
                    <a:ext uri="{9D8B030D-6E8A-4147-A177-3AD203B41FA5}">
                      <a16:colId xmlns:a16="http://schemas.microsoft.com/office/drawing/2014/main" val="1580238258"/>
                    </a:ext>
                  </a:extLst>
                </a:gridCol>
                <a:gridCol w="1437861">
                  <a:extLst>
                    <a:ext uri="{9D8B030D-6E8A-4147-A177-3AD203B41FA5}">
                      <a16:colId xmlns:a16="http://schemas.microsoft.com/office/drawing/2014/main" val="2955676274"/>
                    </a:ext>
                  </a:extLst>
                </a:gridCol>
                <a:gridCol w="1437861">
                  <a:extLst>
                    <a:ext uri="{9D8B030D-6E8A-4147-A177-3AD203B41FA5}">
                      <a16:colId xmlns:a16="http://schemas.microsoft.com/office/drawing/2014/main" val="1987238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Loan Period: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60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48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36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97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Monthly Payments: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$410.59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$497.85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$643.69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66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Interest Over Term of Loan: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$3,605.40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$2,866.80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$2,142.84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56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Sum of all Payments: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$24,635.40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$23,896.80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$23,172.84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62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Interest Savings (60 v. 48 Months):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$738.60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7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Interest Savings (60 v. 36 Months):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latin typeface="Helvetica" pitchFamily="2" charset="0"/>
                        </a:rPr>
                        <a:t>$1,462.56</a:t>
                      </a:r>
                    </a:p>
                    <a:p>
                      <a:pPr algn="ctr"/>
                      <a:endParaRPr lang="en-US" sz="1200" b="1" i="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294897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34B8D7C-81DC-464E-A0EA-86653157C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92016"/>
              </p:ext>
            </p:extLst>
          </p:nvPr>
        </p:nvGraphicFramePr>
        <p:xfrm>
          <a:off x="6195391" y="3555353"/>
          <a:ext cx="5773532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383">
                  <a:extLst>
                    <a:ext uri="{9D8B030D-6E8A-4147-A177-3AD203B41FA5}">
                      <a16:colId xmlns:a16="http://schemas.microsoft.com/office/drawing/2014/main" val="1068275125"/>
                    </a:ext>
                  </a:extLst>
                </a:gridCol>
                <a:gridCol w="1443383">
                  <a:extLst>
                    <a:ext uri="{9D8B030D-6E8A-4147-A177-3AD203B41FA5}">
                      <a16:colId xmlns:a16="http://schemas.microsoft.com/office/drawing/2014/main" val="1994397066"/>
                    </a:ext>
                  </a:extLst>
                </a:gridCol>
                <a:gridCol w="1443383">
                  <a:extLst>
                    <a:ext uri="{9D8B030D-6E8A-4147-A177-3AD203B41FA5}">
                      <a16:colId xmlns:a16="http://schemas.microsoft.com/office/drawing/2014/main" val="2593947255"/>
                    </a:ext>
                  </a:extLst>
                </a:gridCol>
                <a:gridCol w="1443383">
                  <a:extLst>
                    <a:ext uri="{9D8B030D-6E8A-4147-A177-3AD203B41FA5}">
                      <a16:colId xmlns:a16="http://schemas.microsoft.com/office/drawing/2014/main" val="2508624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Interest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3.90%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6.41%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0130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Loan Period: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60 Months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60 Months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60 Months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7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Monthly Payments: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$386.35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$410.59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$489.33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69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Interest Over Term of Loan: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$2,151.00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$3,605.40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$8,329.80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888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Sum of all Payments: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$23,181.00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$21,635.40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$29,359.80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79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Interest Savings (3.9% v. 6.41%):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$1,454.40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269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Interest Savings (3.9% v. 14%):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$6,178.80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59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8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Types of Debt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9C120-5D5B-334F-A89B-D478C910EC46}"/>
              </a:ext>
            </a:extLst>
          </p:cNvPr>
          <p:cNvSpPr txBox="1"/>
          <p:nvPr/>
        </p:nvSpPr>
        <p:spPr>
          <a:xfrm>
            <a:off x="510208" y="1511444"/>
            <a:ext cx="1117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So what unsecured debt could I incur?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D445D-3F5A-A849-8CB9-C43504AA25D3}"/>
              </a:ext>
            </a:extLst>
          </p:cNvPr>
          <p:cNvSpPr txBox="1"/>
          <p:nvPr/>
        </p:nvSpPr>
        <p:spPr>
          <a:xfrm>
            <a:off x="715617" y="2137240"/>
            <a:ext cx="418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Renting an apartment –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E88FF-0327-3C40-AA44-F71CB99A83B2}"/>
              </a:ext>
            </a:extLst>
          </p:cNvPr>
          <p:cNvSpPr txBox="1"/>
          <p:nvPr/>
        </p:nvSpPr>
        <p:spPr>
          <a:xfrm>
            <a:off x="715617" y="3429000"/>
            <a:ext cx="462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Credit cards 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D6101-4D30-114F-8964-BC28A6B92E7F}"/>
              </a:ext>
            </a:extLst>
          </p:cNvPr>
          <p:cNvSpPr txBox="1"/>
          <p:nvPr/>
        </p:nvSpPr>
        <p:spPr>
          <a:xfrm>
            <a:off x="1351722" y="2641405"/>
            <a:ext cx="85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Remember to include the deposit amount, rent payment, and utility expensed when preparing your budget.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09B07C-0D8F-FF4C-9FB1-57631C1B0150}"/>
              </a:ext>
            </a:extLst>
          </p:cNvPr>
          <p:cNvSpPr txBox="1"/>
          <p:nvPr/>
        </p:nvSpPr>
        <p:spPr>
          <a:xfrm>
            <a:off x="1351722" y="3933165"/>
            <a:ext cx="995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Watch the interest rate on credit cards.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6D2AD-B518-BC4C-83BA-3E69A75FFB43}"/>
              </a:ext>
            </a:extLst>
          </p:cNvPr>
          <p:cNvSpPr txBox="1"/>
          <p:nvPr/>
        </p:nvSpPr>
        <p:spPr>
          <a:xfrm>
            <a:off x="715617" y="4435851"/>
            <a:ext cx="462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Medical bills 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E0435-84A4-B143-9413-B4B09A6D3F43}"/>
              </a:ext>
            </a:extLst>
          </p:cNvPr>
          <p:cNvSpPr txBox="1"/>
          <p:nvPr/>
        </p:nvSpPr>
        <p:spPr>
          <a:xfrm>
            <a:off x="1351722" y="4940016"/>
            <a:ext cx="995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Look for jobs with insurance benefits.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67122E-B230-1E45-9A2B-FD89E1A63EEF}"/>
              </a:ext>
            </a:extLst>
          </p:cNvPr>
          <p:cNvSpPr txBox="1"/>
          <p:nvPr/>
        </p:nvSpPr>
        <p:spPr>
          <a:xfrm>
            <a:off x="702365" y="5432233"/>
            <a:ext cx="462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Student loans 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C716C-5DF8-CF40-9C43-BFD8210C9596}"/>
              </a:ext>
            </a:extLst>
          </p:cNvPr>
          <p:cNvSpPr txBox="1"/>
          <p:nvPr/>
        </p:nvSpPr>
        <p:spPr>
          <a:xfrm>
            <a:off x="1338470" y="5936398"/>
            <a:ext cx="820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Take advantage of grants, scholarships and work-study programs to minimize student loan debt.</a:t>
            </a:r>
          </a:p>
        </p:txBody>
      </p:sp>
    </p:spTree>
    <p:extLst>
      <p:ext uri="{BB962C8B-B14F-4D97-AF65-F5344CB8AC3E}">
        <p14:creationId xmlns:p14="http://schemas.microsoft.com/office/powerpoint/2010/main" val="42063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2" grpId="0"/>
      <p:bldP spid="8" grpId="0"/>
      <p:bldP spid="12" grpId="0"/>
      <p:bldP spid="13" grpId="0"/>
      <p:bldP spid="9" grpId="0"/>
      <p:bldP spid="10" grpId="0"/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Credit Reports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9C120-5D5B-334F-A89B-D478C910EC46}"/>
              </a:ext>
            </a:extLst>
          </p:cNvPr>
          <p:cNvSpPr txBox="1"/>
          <p:nvPr/>
        </p:nvSpPr>
        <p:spPr>
          <a:xfrm>
            <a:off x="510208" y="1511444"/>
            <a:ext cx="1117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Bad credit reports are like bad report cards…no fun!!!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4E90A-2ADC-5A4C-B08C-38849EA34C8F}"/>
              </a:ext>
            </a:extLst>
          </p:cNvPr>
          <p:cNvSpPr txBox="1"/>
          <p:nvPr/>
        </p:nvSpPr>
        <p:spPr>
          <a:xfrm>
            <a:off x="510208" y="2307823"/>
            <a:ext cx="970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It’s reviewed by lenders, landlords, potential employers, insurance agencies, utility companies…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AA182-8FB2-FA46-86EB-C157FA7C7EDE}"/>
              </a:ext>
            </a:extLst>
          </p:cNvPr>
          <p:cNvSpPr txBox="1"/>
          <p:nvPr/>
        </p:nvSpPr>
        <p:spPr>
          <a:xfrm>
            <a:off x="510208" y="3218332"/>
            <a:ext cx="994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It may contain someone else’s information.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37F49-D4EA-4F43-9E08-EC7B3B5F8906}"/>
              </a:ext>
            </a:extLst>
          </p:cNvPr>
          <p:cNvSpPr txBox="1"/>
          <p:nvPr/>
        </p:nvSpPr>
        <p:spPr>
          <a:xfrm>
            <a:off x="510208" y="37595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It may contain false/mistaken information/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7DFBA9-97A6-FC4C-B0CF-37B2D48A4CBF}"/>
              </a:ext>
            </a:extLst>
          </p:cNvPr>
          <p:cNvSpPr txBox="1"/>
          <p:nvPr/>
        </p:nvSpPr>
        <p:spPr>
          <a:xfrm>
            <a:off x="510208" y="4300686"/>
            <a:ext cx="8706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Most negative information can affect credit for up to seven years or more!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E6E37-C7D8-034C-9921-559C22F0C790}"/>
              </a:ext>
            </a:extLst>
          </p:cNvPr>
          <p:cNvSpPr txBox="1"/>
          <p:nvPr/>
        </p:nvSpPr>
        <p:spPr>
          <a:xfrm>
            <a:off x="510209" y="5420139"/>
            <a:ext cx="667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TIP: Just like forest fires, only YOU can prevent false information on your credit report!!!</a:t>
            </a:r>
          </a:p>
        </p:txBody>
      </p:sp>
    </p:spTree>
    <p:extLst>
      <p:ext uri="{BB962C8B-B14F-4D97-AF65-F5344CB8AC3E}">
        <p14:creationId xmlns:p14="http://schemas.microsoft.com/office/powerpoint/2010/main" val="941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5" grpId="0"/>
      <p:bldP spid="6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Bankruptcy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9C120-5D5B-334F-A89B-D478C910EC46}"/>
              </a:ext>
            </a:extLst>
          </p:cNvPr>
          <p:cNvSpPr txBox="1"/>
          <p:nvPr/>
        </p:nvSpPr>
        <p:spPr>
          <a:xfrm>
            <a:off x="510208" y="1975270"/>
            <a:ext cx="1117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Bankruptcy is a way to handle debts once you’re overcome with bills, and can’t pay those debts with monthly payments.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E6E37-C7D8-034C-9921-559C22F0C790}"/>
              </a:ext>
            </a:extLst>
          </p:cNvPr>
          <p:cNvSpPr txBox="1"/>
          <p:nvPr/>
        </p:nvSpPr>
        <p:spPr>
          <a:xfrm>
            <a:off x="510206" y="5022574"/>
            <a:ext cx="820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Helvetica Oblique" pitchFamily="2" charset="0"/>
              </a:rPr>
              <a:t>TIP: Bankruptcy should be viewed as a last resort!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6AD5C-25A7-4348-9322-FA4602187A9C}"/>
              </a:ext>
            </a:extLst>
          </p:cNvPr>
          <p:cNvSpPr txBox="1"/>
          <p:nvPr/>
        </p:nvSpPr>
        <p:spPr>
          <a:xfrm>
            <a:off x="510207" y="3282205"/>
            <a:ext cx="1117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Bankruptcy can negatively affect your credit rating for up to ten years, causing it to be difficult to get credit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9971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Be Money Wise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9C120-5D5B-334F-A89B-D478C910EC46}"/>
              </a:ext>
            </a:extLst>
          </p:cNvPr>
          <p:cNvSpPr txBox="1"/>
          <p:nvPr/>
        </p:nvSpPr>
        <p:spPr>
          <a:xfrm>
            <a:off x="510208" y="2967335"/>
            <a:ext cx="1117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Be wary of co-signing for debt for another person.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6AD5C-25A7-4348-9322-FA4602187A9C}"/>
              </a:ext>
            </a:extLst>
          </p:cNvPr>
          <p:cNvSpPr txBox="1"/>
          <p:nvPr/>
        </p:nvSpPr>
        <p:spPr>
          <a:xfrm>
            <a:off x="510209" y="3904938"/>
            <a:ext cx="1117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If you take on more debt than you can handle, you could lose the property or face a lawsuit.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8BA28-FD10-1A4C-A42C-5428DE440818}"/>
              </a:ext>
            </a:extLst>
          </p:cNvPr>
          <p:cNvSpPr txBox="1"/>
          <p:nvPr/>
        </p:nvSpPr>
        <p:spPr>
          <a:xfrm>
            <a:off x="510210" y="5211873"/>
            <a:ext cx="1117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By using the tools we have discussed today, you can avoid having too much debt, and achieve financial success!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B72D70-A75E-7742-BA98-4BFB22ED5060}"/>
              </a:ext>
            </a:extLst>
          </p:cNvPr>
          <p:cNvSpPr txBox="1"/>
          <p:nvPr/>
        </p:nvSpPr>
        <p:spPr>
          <a:xfrm>
            <a:off x="3180521" y="1736702"/>
            <a:ext cx="583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REMEMBER:</a:t>
            </a:r>
          </a:p>
        </p:txBody>
      </p:sp>
    </p:spTree>
    <p:extLst>
      <p:ext uri="{BB962C8B-B14F-4D97-AF65-F5344CB8AC3E}">
        <p14:creationId xmlns:p14="http://schemas.microsoft.com/office/powerpoint/2010/main" val="6092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0" grpId="0"/>
      <p:bldP spid="8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GOOD LUCK!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B72D70-A75E-7742-BA98-4BFB22ED5060}"/>
              </a:ext>
            </a:extLst>
          </p:cNvPr>
          <p:cNvSpPr txBox="1"/>
          <p:nvPr/>
        </p:nvSpPr>
        <p:spPr>
          <a:xfrm>
            <a:off x="1828800" y="3088424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 pitchFamily="2" charset="0"/>
              </a:rPr>
              <a:t>We wish you the best of luck in whatever you do, and we wish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67919-3ED8-2E45-8878-D1E86F10FD79}"/>
              </a:ext>
            </a:extLst>
          </p:cNvPr>
          <p:cNvSpPr txBox="1"/>
          <p:nvPr/>
        </p:nvSpPr>
        <p:spPr>
          <a:xfrm>
            <a:off x="1828800" y="4380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 pitchFamily="2" charset="0"/>
              </a:rPr>
              <a:t>GREAT FINANCIAL SUCCESS!!!</a:t>
            </a:r>
          </a:p>
        </p:txBody>
      </p:sp>
    </p:spTree>
    <p:extLst>
      <p:ext uri="{BB962C8B-B14F-4D97-AF65-F5344CB8AC3E}">
        <p14:creationId xmlns:p14="http://schemas.microsoft.com/office/powerpoint/2010/main" val="2826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What matters to you?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EE897-9FDE-0D48-B43D-A6839049DBBC}"/>
              </a:ext>
            </a:extLst>
          </p:cNvPr>
          <p:cNvSpPr txBox="1"/>
          <p:nvPr/>
        </p:nvSpPr>
        <p:spPr>
          <a:xfrm>
            <a:off x="415636" y="1773382"/>
            <a:ext cx="8963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Helvetica" pitchFamily="2" charset="0"/>
              </a:rPr>
              <a:t>What are some things you value most now and what will you value later?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01CEF-C42F-384B-BE96-C33751677395}"/>
              </a:ext>
            </a:extLst>
          </p:cNvPr>
          <p:cNvSpPr txBox="1"/>
          <p:nvPr/>
        </p:nvSpPr>
        <p:spPr>
          <a:xfrm>
            <a:off x="415636" y="2850600"/>
            <a:ext cx="5403273" cy="326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Home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Car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Clothes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Food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Cell Phone / Entertainment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350EB-F5DB-D74F-91E3-F2BF6FE4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36" y="2230582"/>
            <a:ext cx="6091214" cy="40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9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Reaching Your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9BA62-F104-834D-BE66-B227F28BDF4C}"/>
              </a:ext>
            </a:extLst>
          </p:cNvPr>
          <p:cNvSpPr txBox="1"/>
          <p:nvPr/>
        </p:nvSpPr>
        <p:spPr>
          <a:xfrm>
            <a:off x="1477240" y="2590801"/>
            <a:ext cx="923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 pitchFamily="2" charset="0"/>
              </a:rPr>
              <a:t>How do you get these things you value?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B2D10-DE0B-3F43-97C3-60BDF9AE558B}"/>
              </a:ext>
            </a:extLst>
          </p:cNvPr>
          <p:cNvSpPr txBox="1"/>
          <p:nvPr/>
        </p:nvSpPr>
        <p:spPr>
          <a:xfrm>
            <a:off x="1794162" y="3948546"/>
            <a:ext cx="286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Helvetica" pitchFamily="2" charset="0"/>
              </a:rPr>
              <a:t>MONEY!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12622-24FA-0248-93D4-9633DC120FED}"/>
              </a:ext>
            </a:extLst>
          </p:cNvPr>
          <p:cNvSpPr txBox="1"/>
          <p:nvPr/>
        </p:nvSpPr>
        <p:spPr>
          <a:xfrm>
            <a:off x="4662053" y="3948546"/>
            <a:ext cx="286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Helvetica" pitchFamily="2" charset="0"/>
              </a:rPr>
              <a:t>MONEY!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38E64-F5E6-434E-ADC2-0F5A8302BA21}"/>
              </a:ext>
            </a:extLst>
          </p:cNvPr>
          <p:cNvSpPr txBox="1"/>
          <p:nvPr/>
        </p:nvSpPr>
        <p:spPr>
          <a:xfrm>
            <a:off x="7529944" y="3948546"/>
            <a:ext cx="286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Helvetica" pitchFamily="2" charset="0"/>
              </a:rPr>
              <a:t>MONEY!</a:t>
            </a:r>
          </a:p>
        </p:txBody>
      </p:sp>
    </p:spTree>
    <p:extLst>
      <p:ext uri="{BB962C8B-B14F-4D97-AF65-F5344CB8AC3E}">
        <p14:creationId xmlns:p14="http://schemas.microsoft.com/office/powerpoint/2010/main" val="6930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CDA4B-B5DE-7B42-8F98-9A5282B0D9E3}"/>
              </a:ext>
            </a:extLst>
          </p:cNvPr>
          <p:cNvSpPr txBox="1"/>
          <p:nvPr/>
        </p:nvSpPr>
        <p:spPr>
          <a:xfrm>
            <a:off x="346364" y="1607127"/>
            <a:ext cx="110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BUDGET – The  Ugliest Word You’ll Ever Love!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3A3B6-4FD8-0841-B13C-1E2A544842D7}"/>
              </a:ext>
            </a:extLst>
          </p:cNvPr>
          <p:cNvSpPr txBox="1"/>
          <p:nvPr/>
        </p:nvSpPr>
        <p:spPr>
          <a:xfrm>
            <a:off x="346364" y="2599821"/>
            <a:ext cx="448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Average Salaries in the U.S. 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F935F-E2AD-5D44-9B22-79BC95C8581F}"/>
              </a:ext>
            </a:extLst>
          </p:cNvPr>
          <p:cNvSpPr txBox="1"/>
          <p:nvPr/>
        </p:nvSpPr>
        <p:spPr>
          <a:xfrm>
            <a:off x="346364" y="3115980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Administrative Assistant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74687-D99D-A74D-9938-5E3DEC448DE0}"/>
              </a:ext>
            </a:extLst>
          </p:cNvPr>
          <p:cNvSpPr txBox="1"/>
          <p:nvPr/>
        </p:nvSpPr>
        <p:spPr>
          <a:xfrm>
            <a:off x="346364" y="3689173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Mechanic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B84E5-1F62-F349-8750-66A9B75E36DC}"/>
              </a:ext>
            </a:extLst>
          </p:cNvPr>
          <p:cNvSpPr txBox="1"/>
          <p:nvPr/>
        </p:nvSpPr>
        <p:spPr>
          <a:xfrm>
            <a:off x="346364" y="4254173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Nurse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76188-F48A-3145-B882-BD9C0EB66671}"/>
              </a:ext>
            </a:extLst>
          </p:cNvPr>
          <p:cNvSpPr txBox="1"/>
          <p:nvPr/>
        </p:nvSpPr>
        <p:spPr>
          <a:xfrm>
            <a:off x="346364" y="4823269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Teacher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2438B-601E-E745-8B0C-473DEE9B3DF9}"/>
              </a:ext>
            </a:extLst>
          </p:cNvPr>
          <p:cNvSpPr txBox="1"/>
          <p:nvPr/>
        </p:nvSpPr>
        <p:spPr>
          <a:xfrm>
            <a:off x="346364" y="5406173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Attorney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3DBC8D-AB34-A045-BCF1-DEA64B67721A}"/>
              </a:ext>
            </a:extLst>
          </p:cNvPr>
          <p:cNvSpPr txBox="1"/>
          <p:nvPr/>
        </p:nvSpPr>
        <p:spPr>
          <a:xfrm>
            <a:off x="346364" y="6007120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Doctor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5368C2-432E-AF49-85DE-AD14EB305482}"/>
              </a:ext>
            </a:extLst>
          </p:cNvPr>
          <p:cNvSpPr txBox="1"/>
          <p:nvPr/>
        </p:nvSpPr>
        <p:spPr>
          <a:xfrm>
            <a:off x="4364182" y="3109810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$31,640 per year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27EC0C-4547-0945-841B-B0C063344B9D}"/>
              </a:ext>
            </a:extLst>
          </p:cNvPr>
          <p:cNvSpPr txBox="1"/>
          <p:nvPr/>
        </p:nvSpPr>
        <p:spPr>
          <a:xfrm>
            <a:off x="4350327" y="3689173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$37,990 per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9088A-E811-AA40-B275-3744C5CDC462}"/>
              </a:ext>
            </a:extLst>
          </p:cNvPr>
          <p:cNvSpPr txBox="1"/>
          <p:nvPr/>
        </p:nvSpPr>
        <p:spPr>
          <a:xfrm>
            <a:off x="4350327" y="4254173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$64,670 per year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45829-6D18-B148-AEC3-E8AB17DDBD8B}"/>
              </a:ext>
            </a:extLst>
          </p:cNvPr>
          <p:cNvSpPr txBox="1"/>
          <p:nvPr/>
        </p:nvSpPr>
        <p:spPr>
          <a:xfrm>
            <a:off x="4364182" y="4823268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$52,270 per year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5100E4-5E2A-A142-BC9F-C47EF19325BA}"/>
              </a:ext>
            </a:extLst>
          </p:cNvPr>
          <p:cNvSpPr txBox="1"/>
          <p:nvPr/>
        </p:nvSpPr>
        <p:spPr>
          <a:xfrm>
            <a:off x="4350327" y="5406172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$130,850 per 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8BEC13-F39A-A24D-B724-CB89AB737B02}"/>
              </a:ext>
            </a:extLst>
          </p:cNvPr>
          <p:cNvSpPr txBox="1"/>
          <p:nvPr/>
        </p:nvSpPr>
        <p:spPr>
          <a:xfrm>
            <a:off x="4364182" y="6007119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$168,010 per year</a:t>
            </a:r>
          </a:p>
        </p:txBody>
      </p:sp>
    </p:spTree>
    <p:extLst>
      <p:ext uri="{BB962C8B-B14F-4D97-AF65-F5344CB8AC3E}">
        <p14:creationId xmlns:p14="http://schemas.microsoft.com/office/powerpoint/2010/main" val="29584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CDA4B-B5DE-7B42-8F98-9A5282B0D9E3}"/>
              </a:ext>
            </a:extLst>
          </p:cNvPr>
          <p:cNvSpPr txBox="1"/>
          <p:nvPr/>
        </p:nvSpPr>
        <p:spPr>
          <a:xfrm>
            <a:off x="346364" y="1607127"/>
            <a:ext cx="110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Gross vs. Net Income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CF62E-7D12-614A-B7F6-09932CE78C67}"/>
              </a:ext>
            </a:extLst>
          </p:cNvPr>
          <p:cNvSpPr txBox="1"/>
          <p:nvPr/>
        </p:nvSpPr>
        <p:spPr>
          <a:xfrm>
            <a:off x="346362" y="2447422"/>
            <a:ext cx="8395855" cy="114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Gross Income – The amount you make before taxes are taken out of your paycheck.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4DDC81-D835-E446-94D2-A15F9BE5F56F}"/>
              </a:ext>
            </a:extLst>
          </p:cNvPr>
          <p:cNvSpPr txBox="1"/>
          <p:nvPr/>
        </p:nvSpPr>
        <p:spPr>
          <a:xfrm>
            <a:off x="346363" y="3825549"/>
            <a:ext cx="8395855" cy="114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Net Income – The amount you make after taxes and deductions. (Also called “Take-Home Pay”)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A2B0D-95F3-474A-A5FD-F187CB0FEC01}"/>
              </a:ext>
            </a:extLst>
          </p:cNvPr>
          <p:cNvSpPr txBox="1"/>
          <p:nvPr/>
        </p:nvSpPr>
        <p:spPr>
          <a:xfrm>
            <a:off x="346362" y="5708073"/>
            <a:ext cx="950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Helvetica Oblique" pitchFamily="2" charset="0"/>
              </a:rPr>
              <a:t>TIP: Focus on the net income for your budget!</a:t>
            </a:r>
          </a:p>
        </p:txBody>
      </p:sp>
    </p:spTree>
    <p:extLst>
      <p:ext uri="{BB962C8B-B14F-4D97-AF65-F5344CB8AC3E}">
        <p14:creationId xmlns:p14="http://schemas.microsoft.com/office/powerpoint/2010/main" val="12678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2" grpId="0"/>
      <p:bldP spid="2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CDA4B-B5DE-7B42-8F98-9A5282B0D9E3}"/>
              </a:ext>
            </a:extLst>
          </p:cNvPr>
          <p:cNvSpPr txBox="1"/>
          <p:nvPr/>
        </p:nvSpPr>
        <p:spPr>
          <a:xfrm>
            <a:off x="346364" y="1607127"/>
            <a:ext cx="110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Expenses: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CF62E-7D12-614A-B7F6-09932CE78C67}"/>
              </a:ext>
            </a:extLst>
          </p:cNvPr>
          <p:cNvSpPr txBox="1"/>
          <p:nvPr/>
        </p:nvSpPr>
        <p:spPr>
          <a:xfrm>
            <a:off x="346362" y="2447422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How much do you think you’ll spend per month after high school or college?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3033C-DEEB-DD4D-A0D7-62AC77045C9B}"/>
              </a:ext>
            </a:extLst>
          </p:cNvPr>
          <p:cNvSpPr txBox="1"/>
          <p:nvPr/>
        </p:nvSpPr>
        <p:spPr>
          <a:xfrm>
            <a:off x="484909" y="3685309"/>
            <a:ext cx="620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Let’s look at an example budget.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E5371-DA14-0D43-980D-5EDA0C50B375}"/>
              </a:ext>
            </a:extLst>
          </p:cNvPr>
          <p:cNvSpPr txBox="1"/>
          <p:nvPr/>
        </p:nvSpPr>
        <p:spPr>
          <a:xfrm>
            <a:off x="484908" y="4323031"/>
            <a:ext cx="663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Helvetica Oblique" pitchFamily="2" charset="0"/>
              </a:rPr>
              <a:t>What are possible unexpected expenses?</a:t>
            </a:r>
          </a:p>
        </p:txBody>
      </p:sp>
    </p:spTree>
    <p:extLst>
      <p:ext uri="{BB962C8B-B14F-4D97-AF65-F5344CB8AC3E}">
        <p14:creationId xmlns:p14="http://schemas.microsoft.com/office/powerpoint/2010/main" val="30612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CDA4B-B5DE-7B42-8F98-9A5282B0D9E3}"/>
              </a:ext>
            </a:extLst>
          </p:cNvPr>
          <p:cNvSpPr txBox="1"/>
          <p:nvPr/>
        </p:nvSpPr>
        <p:spPr>
          <a:xfrm>
            <a:off x="346364" y="1607127"/>
            <a:ext cx="110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THREE TIPS FOR SUCCESS: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CF62E-7D12-614A-B7F6-09932CE78C67}"/>
              </a:ext>
            </a:extLst>
          </p:cNvPr>
          <p:cNvSpPr txBox="1"/>
          <p:nvPr/>
        </p:nvSpPr>
        <p:spPr>
          <a:xfrm>
            <a:off x="346362" y="2447422"/>
            <a:ext cx="8395855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Pay your bills on time or early.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Keep good records.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Set aside time to review your budget.</a:t>
            </a:r>
          </a:p>
        </p:txBody>
      </p:sp>
    </p:spTree>
    <p:extLst>
      <p:ext uri="{BB962C8B-B14F-4D97-AF65-F5344CB8AC3E}">
        <p14:creationId xmlns:p14="http://schemas.microsoft.com/office/powerpoint/2010/main" val="2561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C504D-C291-674D-B4CC-1D18C97427FB}"/>
              </a:ext>
            </a:extLst>
          </p:cNvPr>
          <p:cNvSpPr/>
          <p:nvPr/>
        </p:nvSpPr>
        <p:spPr>
          <a:xfrm>
            <a:off x="0" y="346364"/>
            <a:ext cx="12192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58D9-7204-9542-BBB7-2DCD04DBB762}"/>
              </a:ext>
            </a:extLst>
          </p:cNvPr>
          <p:cNvSpPr txBox="1"/>
          <p:nvPr/>
        </p:nvSpPr>
        <p:spPr>
          <a:xfrm>
            <a:off x="1624445" y="429767"/>
            <a:ext cx="89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Managing Your Money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CDA4B-B5DE-7B42-8F98-9A5282B0D9E3}"/>
              </a:ext>
            </a:extLst>
          </p:cNvPr>
          <p:cNvSpPr txBox="1"/>
          <p:nvPr/>
        </p:nvSpPr>
        <p:spPr>
          <a:xfrm>
            <a:off x="588818" y="1530927"/>
            <a:ext cx="110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Checking Accounts - Four Tips: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CF62E-7D12-614A-B7F6-09932CE78C67}"/>
              </a:ext>
            </a:extLst>
          </p:cNvPr>
          <p:cNvSpPr txBox="1"/>
          <p:nvPr/>
        </p:nvSpPr>
        <p:spPr>
          <a:xfrm>
            <a:off x="2632364" y="2447422"/>
            <a:ext cx="635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Choose the best bank account for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D20C2-4163-9F4C-9F09-6E3B05004F4A}"/>
              </a:ext>
            </a:extLst>
          </p:cNvPr>
          <p:cNvSpPr txBox="1"/>
          <p:nvPr/>
        </p:nvSpPr>
        <p:spPr>
          <a:xfrm>
            <a:off x="2632362" y="3310377"/>
            <a:ext cx="635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Balance your bank account.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3CE0D-88BA-F840-ACD3-4688C6BE7481}"/>
              </a:ext>
            </a:extLst>
          </p:cNvPr>
          <p:cNvSpPr txBox="1"/>
          <p:nvPr/>
        </p:nvSpPr>
        <p:spPr>
          <a:xfrm>
            <a:off x="2639291" y="4173332"/>
            <a:ext cx="635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Only spend an amount you actually have in your account.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FA0DF-27BA-9B42-9780-262E252F84C1}"/>
              </a:ext>
            </a:extLst>
          </p:cNvPr>
          <p:cNvSpPr txBox="1"/>
          <p:nvPr/>
        </p:nvSpPr>
        <p:spPr>
          <a:xfrm>
            <a:off x="2639291" y="5405619"/>
            <a:ext cx="656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Keep an eye on check/debit cards – They are easy to use, easy to abuse.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FEE5E-A930-5440-AE59-9415CA60567B}"/>
              </a:ext>
            </a:extLst>
          </p:cNvPr>
          <p:cNvSpPr txBox="1"/>
          <p:nvPr/>
        </p:nvSpPr>
        <p:spPr>
          <a:xfrm>
            <a:off x="3616037" y="3642096"/>
            <a:ext cx="606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Helvetica Oblique" pitchFamily="2" charset="0"/>
              </a:rPr>
              <a:t>- Keep track of what you spend!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E9FDD-8812-9F4B-8CE3-613424C3C214}"/>
              </a:ext>
            </a:extLst>
          </p:cNvPr>
          <p:cNvSpPr txBox="1"/>
          <p:nvPr/>
        </p:nvSpPr>
        <p:spPr>
          <a:xfrm>
            <a:off x="3616037" y="4872770"/>
            <a:ext cx="606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Helvetica Oblique" pitchFamily="2" charset="0"/>
              </a:rPr>
              <a:t>- And watch for bank fees and ATM charges!</a:t>
            </a:r>
          </a:p>
        </p:txBody>
      </p:sp>
    </p:spTree>
    <p:extLst>
      <p:ext uri="{BB962C8B-B14F-4D97-AF65-F5344CB8AC3E}">
        <p14:creationId xmlns:p14="http://schemas.microsoft.com/office/powerpoint/2010/main" val="11481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2" grpId="0"/>
      <p:bldP spid="6" grpId="0"/>
      <p:bldP spid="7" grpId="0"/>
      <p:bldP spid="9" grpId="0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1473</Words>
  <Application>Microsoft Macintosh PowerPoint</Application>
  <PresentationFormat>Widescreen</PresentationFormat>
  <Paragraphs>295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</vt:lpstr>
      <vt:lpstr>Helvetica Bold Oblique</vt:lpstr>
      <vt:lpstr>Helvetica Oblique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Education for High School Students</dc:title>
  <dc:creator>Ben White</dc:creator>
  <cp:lastModifiedBy>Ben White</cp:lastModifiedBy>
  <cp:revision>75</cp:revision>
  <dcterms:created xsi:type="dcterms:W3CDTF">2018-04-03T21:18:57Z</dcterms:created>
  <dcterms:modified xsi:type="dcterms:W3CDTF">2018-10-08T19:44:57Z</dcterms:modified>
</cp:coreProperties>
</file>